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0"/>
  </p:notesMasterIdLst>
  <p:handoutMasterIdLst>
    <p:handoutMasterId r:id="rId101"/>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59" r:id="rId76"/>
    <p:sldId id="1260" r:id="rId77"/>
    <p:sldId id="1261" r:id="rId78"/>
    <p:sldId id="1262" r:id="rId79"/>
    <p:sldId id="1226" r:id="rId80"/>
    <p:sldId id="1258" r:id="rId81"/>
    <p:sldId id="1227" r:id="rId82"/>
    <p:sldId id="1250" r:id="rId83"/>
    <p:sldId id="1228" r:id="rId84"/>
    <p:sldId id="1229" r:id="rId85"/>
    <p:sldId id="1230" r:id="rId86"/>
    <p:sldId id="1231" r:id="rId87"/>
    <p:sldId id="1232" r:id="rId88"/>
    <p:sldId id="1233" r:id="rId89"/>
    <p:sldId id="1107" r:id="rId90"/>
    <p:sldId id="1270" r:id="rId91"/>
    <p:sldId id="1271" r:id="rId92"/>
    <p:sldId id="1109" r:id="rId93"/>
    <p:sldId id="1108" r:id="rId94"/>
    <p:sldId id="1111" r:id="rId95"/>
    <p:sldId id="1113" r:id="rId96"/>
    <p:sldId id="1272" r:id="rId97"/>
    <p:sldId id="1112" r:id="rId98"/>
    <p:sldId id="934" r:id="rId99"/>
  </p:sldIdLst>
  <p:sldSz cx="9144000" cy="6858000" type="screen4x3"/>
  <p:notesSz cx="7315200" cy="9601200"/>
  <p:custDataLst>
    <p:tags r:id="rId103"/>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1456" y="-88"/>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interSettings" Target="printerSettings/printerSettings1.bin"/><Relationship Id="rId103" Type="http://schemas.openxmlformats.org/officeDocument/2006/relationships/tags" Target="tags/tag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notesMaster" Target="notesMasters/notesMaster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69</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74</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74</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75</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76</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79</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80</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80</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81</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82</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83</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83</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84</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84</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84</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85</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87</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F421B532-9AB0-1D4B-AE1B-54FC4029C978}" type="slidenum">
              <a:rPr lang="en-US"/>
              <a:pPr/>
              <a:t>88</a:t>
            </a:fld>
            <a:endParaRPr lang="en-US" dirty="0"/>
          </a:p>
        </p:txBody>
      </p:sp>
      <p:sp>
        <p:nvSpPr>
          <p:cNvPr id="57958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DB8A637-65CA-3D4E-9BA0-254D6FA2A66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9588" name="Rectangle 2"/>
          <p:cNvSpPr>
            <a:spLocks noGrp="1" noRot="1" noChangeAspect="1" noChangeArrowheads="1" noTextEdit="1"/>
          </p:cNvSpPr>
          <p:nvPr>
            <p:ph type="sldImg"/>
          </p:nvPr>
        </p:nvSpPr>
        <p:spPr>
          <a:ln/>
        </p:spPr>
      </p:sp>
      <p:sp>
        <p:nvSpPr>
          <p:cNvPr id="579589"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89</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90</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92</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5.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9.xml"/><Relationship Id="rId3"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4.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7.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0.png"/><Relationship Id="rId1" Type="http://schemas.openxmlformats.org/officeDocument/2006/relationships/slideLayout" Target="../slideLayouts/slideLayout62.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0.xml"/><Relationship Id="rId3" Type="http://schemas.openxmlformats.org/officeDocument/2006/relationships/image" Target="../media/image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1.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4.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hyperlink" Target="http://support.brightcove.com/en/docs/brightcove-sdk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2" name="Picture 1"/>
          <p:cNvPicPr>
            <a:picLocks noChangeAspect="1"/>
          </p:cNvPicPr>
          <p:nvPr/>
        </p:nvPicPr>
        <p:blipFill>
          <a:blip r:embed="rId4"/>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5"/>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Navigating_Video_Cloud_Studio.png"/>
          <p:cNvPicPr>
            <a:picLocks noChangeAspect="1"/>
          </p:cNvPicPr>
          <p:nvPr/>
        </p:nvPicPr>
        <p:blipFill>
          <a:blip r:embed="rId2"/>
          <a:stretch>
            <a:fillRect/>
          </a:stretch>
        </p:blipFill>
        <p:spPr>
          <a:xfrm>
            <a:off x="1143000" y="1070596"/>
            <a:ext cx="6934200" cy="533020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457087" y="979827"/>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438400" y="13693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4800600" y="990600"/>
            <a:ext cx="1981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4724400" y="72574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315200" y="9906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162800" y="734882"/>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172200" y="1524000"/>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7924800" y="15217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7150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848600" y="20574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1143000" y="403860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143000" y="474708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143000" y="545079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143000" y="614793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57200" y="3908880"/>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304800" y="4625520"/>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304800" y="5334327"/>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304800" y="6031468"/>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dia_Module_Add_Videos_2.png"/>
          <p:cNvPicPr>
            <a:picLocks noChangeAspect="1"/>
          </p:cNvPicPr>
          <p:nvPr/>
        </p:nvPicPr>
        <p:blipFill>
          <a:blip r:embed="rId2"/>
          <a:stretch>
            <a:fillRect/>
          </a:stretch>
        </p:blipFill>
        <p:spPr>
          <a:xfrm>
            <a:off x="304800" y="1295400"/>
            <a:ext cx="8382000" cy="4455848"/>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7" name="Frame 6"/>
          <p:cNvSpPr/>
          <p:nvPr/>
        </p:nvSpPr>
        <p:spPr bwMode="auto">
          <a:xfrm>
            <a:off x="3505200" y="1447800"/>
            <a:ext cx="1219200" cy="457200"/>
          </a:xfrm>
          <a:prstGeom prst="frame">
            <a:avLst>
              <a:gd name="adj1" fmla="val 4615"/>
            </a:avLst>
          </a:prstGeom>
          <a:solidFill>
            <a:srgbClr val="0088DF"/>
          </a:solidFill>
          <a:ln w="9525" cap="flat" cmpd="sng" algn="ctr">
            <a:solidFill>
              <a:srgbClr val="0088DF"/>
            </a:solidFill>
            <a:prstDash val="solid"/>
            <a:round/>
            <a:headEnd type="none" w="med" len="med"/>
            <a:tailEnd type="none" w="med" len="med"/>
          </a:ln>
          <a:effectLst/>
        </p:spPr>
      </p:sp>
      <p:sp>
        <p:nvSpPr>
          <p:cNvPr id="10" name="Rectangle 3"/>
          <p:cNvSpPr>
            <a:spLocks noChangeArrowheads="1"/>
          </p:cNvSpPr>
          <p:nvPr/>
        </p:nvSpPr>
        <p:spPr bwMode="auto">
          <a:xfrm>
            <a:off x="858838" y="15240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47244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44196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5703699" y="16174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5964238" y="15240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6" name="AutoShape 6"/>
          <p:cNvSpPr>
            <a:spLocks noChangeArrowheads="1"/>
          </p:cNvSpPr>
          <p:nvPr/>
        </p:nvSpPr>
        <p:spPr bwMode="auto">
          <a:xfrm>
            <a:off x="2971800" y="56388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chemeClr val="bg1">
                  <a:lumMod val="85000"/>
                </a:schemeClr>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7" name="Rectangle 3"/>
          <p:cNvSpPr txBox="1">
            <a:spLocks noChangeArrowheads="1"/>
          </p:cNvSpPr>
          <p:nvPr/>
        </p:nvSpPr>
        <p:spPr bwMode="auto">
          <a:xfrm>
            <a:off x="1371600" y="575819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249718" y="1783118"/>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List.png"/>
          <p:cNvPicPr>
            <a:picLocks noChangeAspect="1"/>
          </p:cNvPicPr>
          <p:nvPr/>
        </p:nvPicPr>
        <p:blipFill>
          <a:blip r:embed="rId3"/>
          <a:stretch>
            <a:fillRect/>
          </a:stretch>
        </p:blipFill>
        <p:spPr>
          <a:xfrm>
            <a:off x="1981200" y="1371600"/>
            <a:ext cx="5318549" cy="4044950"/>
          </a:xfrm>
          <a:prstGeom prst="rect">
            <a:avLst/>
          </a:prstGeom>
        </p:spPr>
      </p:pic>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a:t>
            </a:r>
            <a:r>
              <a:rPr lang="en-US" dirty="0" smtClean="0"/>
              <a:t>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endParaRPr lang="en-US" sz="1800" dirty="0" smtClean="0"/>
          </a:p>
          <a:p>
            <a:pPr lvl="1"/>
            <a:r>
              <a:rPr lang="en-US" sz="1800" dirty="0"/>
              <a:t>Upload a </a:t>
            </a:r>
            <a:r>
              <a:rPr lang="en-US" sz="1800" dirty="0" smtClean="0"/>
              <a:t>video</a:t>
            </a:r>
            <a:endParaRPr lang="en-US" sz="1800" dirty="0" smtClean="0"/>
          </a:p>
          <a:p>
            <a:pPr lvl="1"/>
            <a:r>
              <a:rPr lang="en-US" sz="1800" dirty="0" smtClean="0"/>
              <a:t>Select </a:t>
            </a:r>
            <a:r>
              <a:rPr lang="en-US" sz="1800" dirty="0" smtClean="0"/>
              <a:t>a player </a:t>
            </a:r>
          </a:p>
          <a:p>
            <a:pPr lvl="1"/>
            <a:r>
              <a:rPr lang="en-US" sz="1800" dirty="0" smtClean="0"/>
              <a:t>Copy the </a:t>
            </a:r>
            <a:r>
              <a:rPr lang="en-US" sz="1800" dirty="0" smtClean="0"/>
              <a:t>publishing code</a:t>
            </a:r>
          </a:p>
          <a:p>
            <a:pPr lvl="1"/>
            <a:r>
              <a:rPr lang="en-US" sz="1800" dirty="0" smtClean="0"/>
              <a:t>Paste </a:t>
            </a:r>
            <a:r>
              <a:rPr lang="en-US" sz="1800" dirty="0" smtClean="0"/>
              <a:t>the code in a web page</a:t>
            </a:r>
          </a:p>
          <a:p>
            <a:pPr lvl="1"/>
            <a:r>
              <a:rPr lang="en-US" sz="1800" dirty="0" smtClean="0"/>
              <a:t>You are done!!</a:t>
            </a:r>
          </a:p>
          <a:p>
            <a:endParaRPr lang="en-US" sz="1800" dirty="0"/>
          </a:p>
        </p:txBody>
      </p:sp>
      <p:pic>
        <p:nvPicPr>
          <p:cNvPr id="5" name="Picture 4" descr="QuickPublish1.png"/>
          <p:cNvPicPr>
            <a:picLocks noChangeAspect="1"/>
          </p:cNvPicPr>
          <p:nvPr/>
        </p:nvPicPr>
        <p:blipFill>
          <a:blip r:embed="rId3"/>
          <a:stretch>
            <a:fillRect/>
          </a:stretch>
        </p:blipFill>
        <p:spPr>
          <a:xfrm>
            <a:off x="6715000" y="990600"/>
            <a:ext cx="2180247" cy="1911666"/>
          </a:xfrm>
          <a:prstGeom prst="rect">
            <a:avLst/>
          </a:prstGeom>
        </p:spPr>
      </p:pic>
      <p:pic>
        <p:nvPicPr>
          <p:cNvPr id="6" name="Picture 5" descr="QuickPublish2.png"/>
          <p:cNvPicPr>
            <a:picLocks noChangeAspect="1"/>
          </p:cNvPicPr>
          <p:nvPr/>
        </p:nvPicPr>
        <p:blipFill>
          <a:blip r:embed="rId4"/>
          <a:stretch>
            <a:fillRect/>
          </a:stretch>
        </p:blipFill>
        <p:spPr>
          <a:xfrm>
            <a:off x="6721235" y="3200400"/>
            <a:ext cx="2194164"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9" name="Frame 8"/>
          <p:cNvSpPr/>
          <p:nvPr/>
        </p:nvSpPr>
        <p:spPr bwMode="auto">
          <a:xfrm>
            <a:off x="6934200" y="2362199"/>
            <a:ext cx="1676400" cy="228601"/>
          </a:xfrm>
          <a:prstGeom prst="frame">
            <a:avLst>
              <a:gd name="adj1" fmla="val 5209"/>
            </a:avLst>
          </a:prstGeom>
          <a:solidFill>
            <a:srgbClr val="FF0000"/>
          </a:solidFill>
          <a:ln w="9525" cap="flat" cmpd="sng" algn="ctr">
            <a:solidFill>
              <a:srgbClr val="FF0000"/>
            </a:solid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a:t>
            </a:r>
            <a:r>
              <a:rPr lang="en-US" dirty="0" smtClean="0"/>
              <a:t>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endParaRPr lang="en-US" sz="1800" dirty="0" smtClean="0"/>
          </a:p>
          <a:p>
            <a:endParaRPr lang="en-US" sz="1800" dirty="0" smtClean="0"/>
          </a:p>
          <a:p>
            <a:endParaRPr lang="en-US" sz="1800" dirty="0"/>
          </a:p>
        </p:txBody>
      </p:sp>
      <p:pic>
        <p:nvPicPr>
          <p:cNvPr id="5" name="Picture 4" descr="QuickPublish1.png"/>
          <p:cNvPicPr>
            <a:picLocks noChangeAspect="1"/>
          </p:cNvPicPr>
          <p:nvPr/>
        </p:nvPicPr>
        <p:blipFill>
          <a:blip r:embed="rId3"/>
          <a:stretch>
            <a:fillRect/>
          </a:stretch>
        </p:blipFill>
        <p:spPr>
          <a:xfrm>
            <a:off x="6715000" y="1065435"/>
            <a:ext cx="2180247" cy="1761995"/>
          </a:xfrm>
          <a:prstGeom prst="rect">
            <a:avLst/>
          </a:prstGeom>
        </p:spPr>
      </p:pic>
      <p:pic>
        <p:nvPicPr>
          <p:cNvPr id="6" name="Picture 5" descr="QuickPublish2.png"/>
          <p:cNvPicPr>
            <a:picLocks noChangeAspect="1"/>
          </p:cNvPicPr>
          <p:nvPr/>
        </p:nvPicPr>
        <p:blipFill>
          <a:blip r:embed="rId4"/>
          <a:stretch>
            <a:fillRect/>
          </a:stretch>
        </p:blipFill>
        <p:spPr>
          <a:xfrm>
            <a:off x="6744463" y="3200400"/>
            <a:ext cx="2147707"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357065"/>
            <a:ext cx="4340087" cy="195387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endParaRPr lang="en-US" sz="1800" dirty="0" smtClean="0"/>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a:t>
            </a:r>
            <a:r>
              <a:rPr lang="en-US" dirty="0" smtClean="0"/>
              <a:t>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137174"/>
            <a:ext cx="8001000" cy="4841184"/>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a:t>
            </a:r>
            <a:r>
              <a:rPr lang="en-US" dirty="0" smtClean="0"/>
              <a:t>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254859"/>
            <a:ext cx="7423654" cy="478199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019800" y="23622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a:t>
            </a:r>
            <a:r>
              <a:rPr lang="en-US" sz="3600" dirty="0" smtClean="0">
                <a:solidFill>
                  <a:schemeClr val="bg1"/>
                </a:solidFill>
              </a:rPr>
              <a:t>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1046521" y="1272208"/>
            <a:ext cx="7089986"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t>
            </a:r>
            <a:r>
              <a:rPr lang="en-US" dirty="0" smtClean="0"/>
              <a:t>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endParaRPr lang="en-US" dirty="0"/>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a:t>
            </a:r>
            <a:r>
              <a:rPr lang="en-US" sz="1800" dirty="0" smtClean="0"/>
              <a:t>module</a:t>
            </a:r>
          </a:p>
          <a:p>
            <a:r>
              <a:rPr lang="en-US" sz="1800" dirty="0" smtClean="0"/>
              <a:t>If video has a captions file associated with it, a “CC” button will appear on the player chrome</a:t>
            </a:r>
            <a:endParaRPr lang="en-US" sz="1800" dirty="0" smtClean="0"/>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304800" y="3276600"/>
            <a:ext cx="3810000" cy="1639588"/>
          </a:xfrm>
          <a:prstGeom prst="rect">
            <a:avLst/>
          </a:prstGeom>
        </p:spPr>
      </p:pic>
      <p:pic>
        <p:nvPicPr>
          <p:cNvPr id="2" name="Picture 1"/>
          <p:cNvPicPr>
            <a:picLocks noChangeAspect="1"/>
          </p:cNvPicPr>
          <p:nvPr/>
        </p:nvPicPr>
        <p:blipFill>
          <a:blip r:embed="rId4"/>
          <a:stretch>
            <a:fillRect/>
          </a:stretch>
        </p:blipFill>
        <p:spPr>
          <a:xfrm>
            <a:off x="4800600" y="3048000"/>
            <a:ext cx="4000500" cy="22659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endParaRPr lang="en-US" dirty="0"/>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905000" y="2931790"/>
            <a:ext cx="5791200" cy="350409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a:t>
            </a:r>
            <a:r>
              <a:rPr lang="en-US" sz="1600" dirty="0" smtClean="0"/>
              <a:t>use media sharing to upload files once into your organization's multiple </a:t>
            </a:r>
            <a:r>
              <a:rPr lang="en-US" sz="1600" dirty="0" smtClean="0"/>
              <a:t>accounts</a:t>
            </a:r>
            <a:endParaRPr lang="en-US" sz="1600" dirty="0" smtClean="0"/>
          </a:p>
        </p:txBody>
      </p:sp>
      <p:sp>
        <p:nvSpPr>
          <p:cNvPr id="4" name="TextBox 3"/>
          <p:cNvSpPr txBox="1"/>
          <p:nvPr/>
        </p:nvSpPr>
        <p:spPr>
          <a:xfrm>
            <a:off x="1676400" y="46482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endParaRPr lang="en-US" sz="1800" dirty="0" smtClean="0"/>
          </a:p>
          <a:p>
            <a:pPr marL="284163" indent="-284163" defTabSz="914400" eaLnBrk="1" hangingPunct="1"/>
            <a:r>
              <a:rPr lang="en-US" sz="1800" dirty="0" smtClean="0"/>
              <a:t>Player</a:t>
            </a:r>
            <a:endParaRPr lang="en-US" sz="1800" dirty="0" smtClean="0"/>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r>
              <a:rPr lang="en-US" sz="1600" dirty="0" smtClean="0"/>
              <a:t/>
            </a:r>
            <a:br>
              <a:rPr lang="en-US" sz="1600" dirty="0" smtClean="0"/>
            </a:br>
            <a:r>
              <a:rPr lang="en-US" sz="1600" dirty="0" smtClean="0"/>
              <a:t>video </a:t>
            </a:r>
            <a:r>
              <a:rPr lang="en-US" sz="1600" dirty="0" smtClean="0"/>
              <a:t>to and click </a:t>
            </a:r>
            <a:r>
              <a:rPr lang="en-US" sz="1600" b="1" dirty="0" smtClean="0"/>
              <a:t>Share </a:t>
            </a:r>
            <a:r>
              <a:rPr lang="en-US" sz="1600" b="1" dirty="0" smtClean="0"/>
              <a:t>Video</a:t>
            </a:r>
            <a:endParaRPr lang="en-US" sz="1600" b="1" dirty="0" smtClean="0"/>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a:t>
            </a:r>
            <a:endParaRPr lang="en-US" sz="1800" dirty="0" smtClean="0"/>
          </a:p>
          <a:p>
            <a:pPr marL="692150" lvl="1" indent="-234950" defTabSz="914400" eaLnBrk="1" hangingPunct="1"/>
            <a:r>
              <a:rPr lang="en-US" sz="1800" dirty="0" smtClean="0"/>
              <a:t>A grouping of videos</a:t>
            </a:r>
          </a:p>
          <a:p>
            <a:pPr marL="284163" indent="-284163" defTabSz="914400" eaLnBrk="1" hangingPunct="1"/>
            <a:r>
              <a:rPr lang="en-US" sz="1800" dirty="0" smtClean="0"/>
              <a:t>Players can support single</a:t>
            </a:r>
            <a:br>
              <a:rPr lang="en-US" sz="1800" dirty="0" smtClean="0"/>
            </a:br>
            <a:r>
              <a:rPr lang="en-US" sz="1800" dirty="0" smtClean="0"/>
              <a:t>or multiple playlists</a:t>
            </a:r>
            <a:endParaRPr lang="en-US" sz="1800" dirty="0" smtClean="0"/>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Quick 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5" name="Picture 14" descr="GetCodePubModule.png"/>
          <p:cNvPicPr>
            <a:picLocks noChangeAspect="1"/>
          </p:cNvPicPr>
          <p:nvPr/>
        </p:nvPicPr>
        <p:blipFill>
          <a:blip r:embed="rId7"/>
          <a:stretch>
            <a:fillRect/>
          </a:stretch>
        </p:blipFill>
        <p:spPr>
          <a:xfrm>
            <a:off x="3124200" y="4800600"/>
            <a:ext cx="4495800" cy="2021273"/>
          </a:xfrm>
          <a:prstGeom prst="rect">
            <a:avLst/>
          </a:prstGeom>
        </p:spPr>
      </p:pic>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9" name="Frame 28"/>
          <p:cNvSpPr/>
          <p:nvPr/>
        </p:nvSpPr>
        <p:spPr bwMode="auto">
          <a:xfrm>
            <a:off x="6477000" y="5791200"/>
            <a:ext cx="990600" cy="990600"/>
          </a:xfrm>
          <a:prstGeom prst="frame">
            <a:avLst>
              <a:gd name="adj1" fmla="val 4614"/>
            </a:avLst>
          </a:prstGeom>
          <a:solidFill>
            <a:schemeClr val="accent2"/>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a:t>
            </a:r>
            <a:r>
              <a:rPr lang="en-US" sz="1800" dirty="0" smtClean="0"/>
              <a:t>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p:txBody>
          <a:bodyPr>
            <a:normAutofit fontScale="85000" lnSpcReduction="20000"/>
          </a:bodyPr>
          <a:lstStyle/>
          <a:p>
            <a:r>
              <a:rPr lang="en-US" sz="1800" dirty="0"/>
              <a:t>Available </a:t>
            </a:r>
            <a:r>
              <a:rPr lang="en-US" sz="1800" dirty="0" smtClean="0"/>
              <a:t>reports</a:t>
            </a:r>
          </a:p>
          <a:p>
            <a:pPr lvl="1"/>
            <a:r>
              <a:rPr lang="en-US" sz="1800" dirty="0" smtClean="0"/>
              <a:t>Engagement</a:t>
            </a:r>
          </a:p>
          <a:p>
            <a:pPr lvl="2"/>
            <a:r>
              <a:rPr lang="en-US" sz="1800" dirty="0" smtClean="0"/>
              <a:t>Video Views </a:t>
            </a:r>
            <a:endParaRPr lang="en-US" sz="1800" dirty="0"/>
          </a:p>
          <a:p>
            <a:pPr lvl="2"/>
            <a:r>
              <a:rPr lang="en-US" sz="1800" dirty="0"/>
              <a:t>Viewed</a:t>
            </a:r>
            <a:r>
              <a:rPr lang="en-US" sz="1800" dirty="0" smtClean="0"/>
              <a:t> Minutes </a:t>
            </a:r>
          </a:p>
          <a:p>
            <a:pPr lvl="2"/>
            <a:r>
              <a:rPr lang="en-US" sz="1800" dirty="0" smtClean="0"/>
              <a:t>Attention Span</a:t>
            </a:r>
          </a:p>
          <a:p>
            <a:pPr lvl="2"/>
            <a:r>
              <a:rPr lang="en-US" sz="1800" dirty="0" smtClean="0"/>
              <a:t>Video Engagement</a:t>
            </a:r>
          </a:p>
          <a:p>
            <a:pPr lvl="1"/>
            <a:r>
              <a:rPr lang="en-US" sz="1800" dirty="0" smtClean="0"/>
              <a:t>Audience</a:t>
            </a:r>
          </a:p>
          <a:p>
            <a:pPr lvl="2"/>
            <a:r>
              <a:rPr lang="en-US" sz="1800" dirty="0" smtClean="0"/>
              <a:t>New Viewers </a:t>
            </a:r>
          </a:p>
          <a:p>
            <a:pPr lvl="2"/>
            <a:r>
              <a:rPr lang="en-US" sz="1800" dirty="0" smtClean="0"/>
              <a:t>Unique </a:t>
            </a:r>
            <a:r>
              <a:rPr lang="en-US" sz="1800" dirty="0"/>
              <a:t>V</a:t>
            </a:r>
            <a:r>
              <a:rPr lang="en-US" sz="1800" dirty="0" smtClean="0"/>
              <a:t>iewers </a:t>
            </a:r>
          </a:p>
          <a:p>
            <a:pPr lvl="2"/>
            <a:r>
              <a:rPr lang="en-US" sz="1800" dirty="0" smtClean="0"/>
              <a:t>Geographic Analytics </a:t>
            </a:r>
          </a:p>
          <a:p>
            <a:pPr lvl="1"/>
            <a:r>
              <a:rPr lang="en-US" sz="1800" dirty="0" smtClean="0"/>
              <a:t>Technology</a:t>
            </a:r>
          </a:p>
          <a:p>
            <a:pPr lvl="2"/>
            <a:r>
              <a:rPr lang="en-US" sz="1800" dirty="0" smtClean="0"/>
              <a:t>Platform Trends</a:t>
            </a:r>
          </a:p>
          <a:p>
            <a:pPr lvl="2"/>
            <a:r>
              <a:rPr lang="en-US" sz="1800" dirty="0" smtClean="0"/>
              <a:t>Browser Trends</a:t>
            </a:r>
          </a:p>
          <a:p>
            <a:pPr lvl="2"/>
            <a:r>
              <a:rPr lang="en-US" sz="1800" dirty="0" smtClean="0"/>
              <a:t>OS Trends</a:t>
            </a:r>
          </a:p>
          <a:p>
            <a:pPr lvl="1"/>
            <a:r>
              <a:rPr lang="en-US" sz="1800" dirty="0" smtClean="0"/>
              <a:t>Traffic Sources</a:t>
            </a:r>
          </a:p>
          <a:p>
            <a:pPr lvl="2"/>
            <a:r>
              <a:rPr lang="en-US" sz="1800" dirty="0" smtClean="0"/>
              <a:t>Embedded Domains</a:t>
            </a:r>
          </a:p>
          <a:p>
            <a:pPr lvl="2"/>
            <a:r>
              <a:rPr lang="en-US" sz="1800" dirty="0" smtClean="0"/>
              <a:t>Referring Sites</a:t>
            </a:r>
          </a:p>
          <a:p>
            <a:pPr lvl="2"/>
            <a:r>
              <a:rPr lang="en-US" sz="1800" dirty="0" smtClean="0"/>
              <a:t>Search Terms</a:t>
            </a:r>
          </a:p>
        </p:txBody>
      </p:sp>
      <p:sp>
        <p:nvSpPr>
          <p:cNvPr id="4" name="Content Placeholder 3"/>
          <p:cNvSpPr>
            <a:spLocks noGrp="1"/>
          </p:cNvSpPr>
          <p:nvPr>
            <p:ph idx="12"/>
          </p:nvPr>
        </p:nvSpPr>
        <p:spPr/>
        <p:txBody>
          <a:bodyPr/>
          <a:lstStyle/>
          <a:p>
            <a:r>
              <a:rPr lang="en-US" dirty="0" smtClean="0"/>
              <a:t>All reports can be downloaded as .csv files</a:t>
            </a:r>
          </a:p>
          <a:p>
            <a:pPr lvl="1"/>
            <a:r>
              <a:rPr lang="en-US" dirty="0" smtClean="0"/>
              <a:t>Most in summary or detailed versions</a:t>
            </a:r>
          </a:p>
          <a:p>
            <a:r>
              <a:rPr lang="en-US" dirty="0" smtClean="0"/>
              <a:t>All charts can be downloaded as .</a:t>
            </a:r>
            <a:r>
              <a:rPr lang="en-US" dirty="0" smtClean="0"/>
              <a:t>png</a:t>
            </a:r>
            <a:r>
              <a:rPr lang="en-US" dirty="0" smtClean="0"/>
              <a:t> files</a:t>
            </a:r>
          </a:p>
          <a:p>
            <a:endParaRPr lang="en-US"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a:t>
            </a:r>
            <a:r>
              <a:rPr lang="en-US" dirty="0" smtClean="0"/>
              <a:t> new Analytics Module </a:t>
            </a:r>
            <a:endParaRPr lang="en-US" dirty="0"/>
          </a:p>
        </p:txBody>
      </p:sp>
      <p:sp>
        <p:nvSpPr>
          <p:cNvPr id="549891" name="Rectangle 3"/>
          <p:cNvSpPr>
            <a:spLocks noGrp="1"/>
          </p:cNvSpPr>
          <p:nvPr>
            <p:ph idx="1"/>
          </p:nvPr>
        </p:nvSpPr>
        <p:spPr/>
        <p:txBody>
          <a:bodyPr>
            <a:normAutofit/>
          </a:bodyPr>
          <a:lstStyle/>
          <a:p>
            <a:r>
              <a:rPr lang="en-US" sz="1800" dirty="0" smtClean="0"/>
              <a:t>Account Overview</a:t>
            </a:r>
          </a:p>
          <a:p>
            <a:r>
              <a:rPr lang="en-US" sz="1800" dirty="0" smtClean="0"/>
              <a:t>Video/Player Performance</a:t>
            </a:r>
          </a:p>
          <a:p>
            <a:pPr lvl="1"/>
            <a:r>
              <a:rPr lang="en-US" sz="1800" dirty="0" smtClean="0"/>
              <a:t>Video Views</a:t>
            </a:r>
          </a:p>
          <a:p>
            <a:pPr lvl="1"/>
            <a:r>
              <a:rPr lang="en-US" sz="1800" dirty="0" smtClean="0"/>
              <a:t>Video Impressions</a:t>
            </a:r>
          </a:p>
          <a:p>
            <a:pPr lvl="1"/>
            <a:r>
              <a:rPr lang="en-US" sz="1800" dirty="0" smtClean="0"/>
              <a:t>Play Rate</a:t>
            </a:r>
          </a:p>
          <a:p>
            <a:pPr lvl="1"/>
            <a:r>
              <a:rPr lang="en-US" sz="1800" dirty="0" smtClean="0"/>
              <a:t>Viewed Minutes</a:t>
            </a:r>
          </a:p>
          <a:p>
            <a:pPr lvl="1"/>
            <a:r>
              <a:rPr lang="en-US" sz="1800" dirty="0" smtClean="0"/>
              <a:t>Engagement Score</a:t>
            </a:r>
          </a:p>
          <a:p>
            <a:pPr lvl="1"/>
            <a:endParaRPr lang="en-US" sz="1800" dirty="0" smtClean="0"/>
          </a:p>
          <a:p>
            <a:r>
              <a:rPr lang="en-US" sz="1800" dirty="0" smtClean="0"/>
              <a:t>Video/Player Engagement</a:t>
            </a:r>
          </a:p>
          <a:p>
            <a:pPr lvl="1"/>
            <a:r>
              <a:rPr lang="en-US" sz="1800" dirty="0" smtClean="0"/>
              <a:t>Audience Progress</a:t>
            </a:r>
          </a:p>
        </p:txBody>
      </p:sp>
      <p:sp>
        <p:nvSpPr>
          <p:cNvPr id="4" name="Content Placeholder 3"/>
          <p:cNvSpPr>
            <a:spLocks noGrp="1"/>
          </p:cNvSpPr>
          <p:nvPr>
            <p:ph idx="12"/>
          </p:nvPr>
        </p:nvSpPr>
        <p:spPr/>
        <p:txBody>
          <a:bodyPr/>
          <a:lstStyle/>
          <a:p>
            <a:r>
              <a:rPr lang="en-US" dirty="0" smtClean="0"/>
              <a:t>Improvements</a:t>
            </a:r>
          </a:p>
          <a:p>
            <a:pPr lvl="1"/>
            <a:r>
              <a:rPr lang="en-US" dirty="0" smtClean="0"/>
              <a:t>View data </a:t>
            </a:r>
            <a:r>
              <a:rPr lang="en-US" dirty="0" smtClean="0"/>
              <a:t>in close to real-time</a:t>
            </a:r>
            <a:endParaRPr lang="en-US" dirty="0" smtClean="0"/>
          </a:p>
          <a:p>
            <a:pPr lvl="1"/>
            <a:r>
              <a:rPr lang="en-US" dirty="0" smtClean="0"/>
              <a:t>API access to data for custom </a:t>
            </a:r>
            <a:r>
              <a:rPr lang="en-US" dirty="0" smtClean="0"/>
              <a:t>reports</a:t>
            </a:r>
            <a:endParaRPr lang="en-US" dirty="0" smtClean="0"/>
          </a:p>
        </p:txBody>
      </p:sp>
    </p:spTree>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a:t>
            </a:r>
            <a:r>
              <a:rPr lang="en-US" dirty="0" smtClean="0"/>
              <a:t>Player vs</a:t>
            </a:r>
            <a:r>
              <a:rPr lang="en-US" dirty="0" smtClean="0"/>
              <a:t>.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The new Analytics Module </a:t>
            </a:r>
            <a:r>
              <a:rPr lang="en-US" dirty="0" smtClean="0"/>
              <a:t>–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1486944" y="1201499"/>
            <a:ext cx="6208212"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The new 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1486944" y="1275718"/>
            <a:ext cx="6208212" cy="48984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The new 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1562523" y="1275718"/>
            <a:ext cx="6057054" cy="48984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73</a:t>
            </a:fld>
            <a:endParaRPr lang="en-US" dirty="0"/>
          </a:p>
        </p:txBody>
      </p:sp>
    </p:spTree>
  </p:cSld>
  <p:clrMapOvr>
    <a:masterClrMapping/>
  </p:clrMapOvr>
  <p:transition xmlns:p14="http://schemas.microsoft.com/office/powerpoint/2010/mai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roles within an account:</a:t>
            </a:r>
          </a:p>
          <a:p>
            <a:pPr marL="692150" lvl="1" indent="-234950" defTabSz="914400" eaLnBrk="1" hangingPunct="1">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77</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t>
            </a:r>
            <a:r>
              <a:rPr lang="en-US" sz="1400" dirty="0" smtClean="0"/>
              <a:t>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a:t>
            </a:r>
            <a:r>
              <a:rPr lang="en-US" sz="1400" dirty="0" smtClean="0"/>
              <a:t>bandwidth detection for players</a:t>
            </a:r>
            <a:endParaRPr lang="en-US" sz="1400"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78</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endParaRPr lang="en-US" sz="1600" dirty="0"/>
          </a:p>
        </p:txBody>
      </p:sp>
    </p:spTree>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a:t>
            </a:r>
            <a:r>
              <a:rPr lang="en-US" sz="1800" dirty="0" smtClean="0"/>
              <a:t>Editions</a:t>
            </a:r>
            <a:endParaRPr lang="en-US" sz="1800" dirty="0" smtClean="0"/>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571256" lvl="1" indent="-284163" defTabSz="914400">
              <a:lnSpc>
                <a:spcPct val="90000"/>
              </a:lnSpc>
            </a:pPr>
            <a:endParaRPr lang="en-US" sz="1800" dirty="0"/>
          </a:p>
          <a:p>
            <a:pPr marL="571256" lvl="1" indent="-284163" defTabSz="914400">
              <a:lnSpc>
                <a:spcPct val="90000"/>
              </a:lnSpc>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7"/>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990600" y="2057400"/>
            <a:ext cx="7467600" cy="4258911"/>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5" name="Content Placeholder 4" descr="BrightcoveDocumentation.png"/>
          <p:cNvPicPr>
            <a:picLocks noGrp="1" noChangeAspect="1"/>
          </p:cNvPicPr>
          <p:nvPr>
            <p:ph idx="4294967295"/>
          </p:nvPr>
        </p:nvPicPr>
        <p:blipFill>
          <a:blip r:embed="rId3"/>
          <a:stretch>
            <a:fillRect/>
          </a:stretch>
        </p:blipFill>
        <p:spPr>
          <a:xfrm>
            <a:off x="655524" y="1189038"/>
            <a:ext cx="6966177"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5" name="Content Placeholder 4" descr="BrightcoveTraining.png"/>
          <p:cNvPicPr>
            <a:picLocks noGrp="1" noChangeAspect="1"/>
          </p:cNvPicPr>
          <p:nvPr>
            <p:ph idx="4294967295"/>
          </p:nvPr>
        </p:nvPicPr>
        <p:blipFill>
          <a:blip r:embed="rId3"/>
          <a:stretch>
            <a:fillRect/>
          </a:stretch>
        </p:blipFill>
        <p:spPr>
          <a:xfrm>
            <a:off x="668357" y="1189038"/>
            <a:ext cx="694051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r>
              <a:rPr lang="en-US" dirty="0"/>
              <a:t>Community </a:t>
            </a:r>
            <a:r>
              <a:rPr lang="en-US" dirty="0" smtClean="0"/>
              <a:t>Forums and Blogs</a:t>
            </a:r>
            <a:endParaRPr lang="en-US" dirty="0"/>
          </a:p>
        </p:txBody>
      </p:sp>
      <p:pic>
        <p:nvPicPr>
          <p:cNvPr id="5" name="Content Placeholder 4" descr="BrightcoveCommunity.png"/>
          <p:cNvPicPr>
            <a:picLocks noGrp="1" noChangeAspect="1"/>
          </p:cNvPicPr>
          <p:nvPr>
            <p:ph idx="4294967295"/>
          </p:nvPr>
        </p:nvPicPr>
        <p:blipFill>
          <a:blip r:embed="rId3"/>
          <a:stretch>
            <a:fillRect/>
          </a:stretch>
        </p:blipFill>
        <p:spPr>
          <a:xfrm>
            <a:off x="445702" y="1189038"/>
            <a:ext cx="738582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2" name="Picture 1"/>
          <p:cNvPicPr>
            <a:picLocks noChangeAspect="1"/>
          </p:cNvPicPr>
          <p:nvPr/>
        </p:nvPicPr>
        <p:blipFill>
          <a:blip r:embed="rId3"/>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685800" y="2133600"/>
            <a:ext cx="7904881" cy="35052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smtClean="0"/>
              <a:t>iPhone SDK</a:t>
            </a:r>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23941</TotalTime>
  <Words>2784</Words>
  <Application>Microsoft Macintosh PowerPoint</Application>
  <PresentationFormat>On-screen Show (4:3)</PresentationFormat>
  <Paragraphs>764</Paragraphs>
  <Slides>92</Slides>
  <Notes>86</Notes>
  <HiddenSlides>0</HiddenSlides>
  <MMClips>0</MMClips>
  <ScaleCrop>false</ScaleCrop>
  <HeadingPairs>
    <vt:vector size="4" baseType="variant">
      <vt:variant>
        <vt:lpstr>Theme</vt:lpstr>
      </vt:variant>
      <vt:variant>
        <vt:i4>7</vt:i4>
      </vt:variant>
      <vt:variant>
        <vt:lpstr>Slide Titles</vt:lpstr>
      </vt:variant>
      <vt:variant>
        <vt:i4>92</vt:i4>
      </vt:variant>
    </vt:vector>
  </HeadingPairs>
  <TitlesOfParts>
    <vt:vector size="99"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Quick Publishing Summary – Playlists</vt:lpstr>
      <vt:lpstr>PowerPoint Presentation</vt:lpstr>
      <vt:lpstr>Reports vs. Analytics</vt:lpstr>
      <vt:lpstr>The Analytics Module</vt:lpstr>
      <vt:lpstr>The new Analytics Module </vt:lpstr>
      <vt:lpstr>The new Analytics Module – account overview</vt:lpstr>
      <vt:lpstr>The new Analytics Module - performance</vt:lpstr>
      <vt:lpstr>The new 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Community Forums and Blogs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556</cp:revision>
  <cp:lastPrinted>2010-05-19T21:32:53Z</cp:lastPrinted>
  <dcterms:created xsi:type="dcterms:W3CDTF">2013-02-13T14:01:47Z</dcterms:created>
  <dcterms:modified xsi:type="dcterms:W3CDTF">2013-02-14T15:14:16Z</dcterms:modified>
</cp:coreProperties>
</file>